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2"/>
  </p:notesMasterIdLst>
  <p:sldIdLst>
    <p:sldId id="257" r:id="rId2"/>
    <p:sldId id="353" r:id="rId3"/>
    <p:sldId id="305" r:id="rId4"/>
    <p:sldId id="341" r:id="rId5"/>
    <p:sldId id="260" r:id="rId6"/>
    <p:sldId id="261" r:id="rId7"/>
    <p:sldId id="356" r:id="rId8"/>
    <p:sldId id="262" r:id="rId9"/>
    <p:sldId id="263" r:id="rId10"/>
    <p:sldId id="357" r:id="rId11"/>
    <p:sldId id="279" r:id="rId12"/>
    <p:sldId id="336" r:id="rId13"/>
    <p:sldId id="337" r:id="rId14"/>
    <p:sldId id="268" r:id="rId15"/>
    <p:sldId id="278" r:id="rId16"/>
    <p:sldId id="266" r:id="rId17"/>
    <p:sldId id="338" r:id="rId18"/>
    <p:sldId id="340" r:id="rId19"/>
    <p:sldId id="343" r:id="rId20"/>
    <p:sldId id="280" r:id="rId21"/>
    <p:sldId id="339" r:id="rId22"/>
    <p:sldId id="293" r:id="rId23"/>
    <p:sldId id="281" r:id="rId24"/>
    <p:sldId id="301" r:id="rId25"/>
    <p:sldId id="303" r:id="rId26"/>
    <p:sldId id="302" r:id="rId27"/>
    <p:sldId id="289" r:id="rId28"/>
    <p:sldId id="358" r:id="rId29"/>
    <p:sldId id="274" r:id="rId30"/>
    <p:sldId id="342" r:id="rId31"/>
    <p:sldId id="318" r:id="rId32"/>
    <p:sldId id="319" r:id="rId33"/>
    <p:sldId id="316" r:id="rId34"/>
    <p:sldId id="317" r:id="rId35"/>
    <p:sldId id="320" r:id="rId36"/>
    <p:sldId id="321" r:id="rId37"/>
    <p:sldId id="323" r:id="rId38"/>
    <p:sldId id="322" r:id="rId39"/>
    <p:sldId id="345" r:id="rId40"/>
    <p:sldId id="351" r:id="rId41"/>
    <p:sldId id="346" r:id="rId42"/>
    <p:sldId id="347" r:id="rId43"/>
    <p:sldId id="348" r:id="rId44"/>
    <p:sldId id="269" r:id="rId45"/>
    <p:sldId id="270" r:id="rId46"/>
    <p:sldId id="271" r:id="rId47"/>
    <p:sldId id="272" r:id="rId48"/>
    <p:sldId id="273" r:id="rId49"/>
    <p:sldId id="354" r:id="rId50"/>
    <p:sldId id="315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55" r:id="rId66"/>
    <p:sldId id="352" r:id="rId67"/>
    <p:sldId id="330" r:id="rId68"/>
    <p:sldId id="344" r:id="rId69"/>
    <p:sldId id="331" r:id="rId70"/>
    <p:sldId id="333" r:id="rId71"/>
    <p:sldId id="332" r:id="rId72"/>
    <p:sldId id="334" r:id="rId73"/>
    <p:sldId id="335" r:id="rId74"/>
    <p:sldId id="325" r:id="rId75"/>
    <p:sldId id="324" r:id="rId76"/>
    <p:sldId id="326" r:id="rId77"/>
    <p:sldId id="327" r:id="rId78"/>
    <p:sldId id="329" r:id="rId79"/>
    <p:sldId id="328" r:id="rId80"/>
    <p:sldId id="313" r:id="rId81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83"/>
    </p:embeddedFont>
    <p:embeddedFont>
      <p:font typeface="Arial Narrow" panose="020B0606020202030204" pitchFamily="34" charset="0"/>
      <p:regular r:id="rId84"/>
      <p:bold r:id="rId85"/>
      <p:italic r:id="rId86"/>
      <p:boldItalic r:id="rId87"/>
    </p:embeddedFont>
    <p:embeddedFont>
      <p:font typeface="Baguet Script" panose="00000500000000000000" pitchFamily="2" charset="0"/>
      <p:regular r:id="rId88"/>
    </p:embeddedFont>
    <p:embeddedFont>
      <p:font typeface="Bauhaus 93" panose="04030905020B02020C02" pitchFamily="82" charset="0"/>
      <p:regular r:id="rId89"/>
    </p:embeddedFont>
    <p:embeddedFont>
      <p:font typeface="Cambria Math" panose="02040503050406030204" pitchFamily="18" charset="0"/>
      <p:regular r:id="rId90"/>
    </p:embeddedFont>
    <p:embeddedFont>
      <p:font typeface="Lucida Console" panose="020B0609040504020204" pitchFamily="49" charset="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53"/>
            <p14:sldId id="305"/>
            <p14:sldId id="341"/>
            <p14:sldId id="260"/>
            <p14:sldId id="261"/>
            <p14:sldId id="356"/>
            <p14:sldId id="262"/>
            <p14:sldId id="263"/>
            <p14:sldId id="357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358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54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5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98" d="100"/>
          <a:sy n="98" d="100"/>
        </p:scale>
        <p:origin x="3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2025-02-26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efelleruniversity.github.io/Plotting_In_R/presentations/slides/ggplot2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s://github.com/rkabacoff/datavis_support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hyperlink" Target="https://rkabacoff.github.io/datavis/" TargetMode="External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patchwork.data-imaginist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tchwork.data-imaginist.com/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cararthompson.com/talks/user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riendly.github.io/6135/R/tinyplot.R" TargetMode="External"/><Relationship Id="rId4" Type="http://schemas.openxmlformats.org/officeDocument/2006/relationships/hyperlink" Target="https://grantmcdermott.com/tinyplot/vignettes/intro_tutorial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660F40-9222-A352-ED3B-967D6835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1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Aesthetic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49DF-A4FC-5D3C-2760-DCB75532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EDF1A54-5E8E-AFE0-5746-D3F1AC8B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67" y="304800"/>
            <a:ext cx="4780952" cy="63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1A1C5-B247-8164-FB60-4DEC3322D92C}"/>
              </a:ext>
            </a:extLst>
          </p:cNvPr>
          <p:cNvSpPr txBox="1"/>
          <p:nvPr/>
        </p:nvSpPr>
        <p:spPr>
          <a:xfrm>
            <a:off x="685800" y="3962400"/>
            <a:ext cx="3701567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ggplot</a:t>
            </a:r>
            <a:r>
              <a:rPr lang="en-CA" dirty="0"/>
              <a:t>(data = patients, </a:t>
            </a:r>
          </a:p>
          <a:p>
            <a:r>
              <a:rPr lang="en-CA" dirty="0"/>
              <a:t>   </a:t>
            </a:r>
            <a:r>
              <a:rPr lang="en-CA" dirty="0" err="1"/>
              <a:t>aes</a:t>
            </a:r>
            <a:r>
              <a:rPr lang="en-CA" dirty="0"/>
              <a:t>(y = Weight, x = Height, </a:t>
            </a:r>
          </a:p>
          <a:p>
            <a:r>
              <a:rPr lang="en-CA" dirty="0"/>
              <a:t>           color = Sex, size = BMI,</a:t>
            </a:r>
          </a:p>
          <a:p>
            <a:r>
              <a:rPr lang="en-CA" dirty="0"/>
              <a:t>           shape = Pet)) + </a:t>
            </a:r>
          </a:p>
          <a:p>
            <a:r>
              <a:rPr lang="en-CA" dirty="0" err="1"/>
              <a:t>geom_point</a:t>
            </a:r>
            <a:r>
              <a:rPr lang="en-CA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D6C77-96EE-953A-6304-24C50E58FADB}"/>
              </a:ext>
            </a:extLst>
          </p:cNvPr>
          <p:cNvSpPr txBox="1"/>
          <p:nvPr/>
        </p:nvSpPr>
        <p:spPr>
          <a:xfrm>
            <a:off x="577366" y="594360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https://rockefelleruniversity.github.io/Plotting_In_R/presentations/slides/ggplot2.html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2E248-C9D3-B6E6-0F61-83620F78DB7D}"/>
              </a:ext>
            </a:extLst>
          </p:cNvPr>
          <p:cNvSpPr txBox="1"/>
          <p:nvPr/>
        </p:nvSpPr>
        <p:spPr>
          <a:xfrm>
            <a:off x="457200" y="1295400"/>
            <a:ext cx="381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aes</a:t>
            </a:r>
            <a:r>
              <a:rPr lang="en-CA" dirty="0"/>
              <a:t>() maps 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</a:t>
            </a:r>
            <a:r>
              <a:rPr lang="en-CA" dirty="0"/>
              <a:t> variables into 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visual</a:t>
            </a:r>
            <a:r>
              <a:rPr lang="en-CA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Axes: x,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size, color, shape,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Lines: </a:t>
            </a:r>
            <a:r>
              <a:rPr lang="en-CA" dirty="0" err="1"/>
              <a:t>linetype</a:t>
            </a:r>
            <a:r>
              <a:rPr lang="en-CA" dirty="0"/>
              <a:t>, linewidth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A5D27618-7DE2-434A-48F0-0869247F67FA}"/>
              </a:ext>
            </a:extLst>
          </p:cNvPr>
          <p:cNvSpPr/>
          <p:nvPr/>
        </p:nvSpPr>
        <p:spPr>
          <a:xfrm>
            <a:off x="6629400" y="1751230"/>
            <a:ext cx="533400" cy="45856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AADC879A-00B6-CD5E-FC37-016E00D3A043}"/>
              </a:ext>
            </a:extLst>
          </p:cNvPr>
          <p:cNvSpPr/>
          <p:nvPr/>
        </p:nvSpPr>
        <p:spPr>
          <a:xfrm>
            <a:off x="5660784" y="3048000"/>
            <a:ext cx="381000" cy="457200"/>
          </a:xfrm>
          <a:prstGeom prst="mathEqual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4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74075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</a:t>
            </a:r>
            <a:r>
              <a:rPr lang="en-US" b="1" dirty="0"/>
              <a:t>each</a:t>
            </a:r>
            <a:r>
              <a:rPr lang="en-US" dirty="0"/>
              <a:t>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181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981199" cy="1717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F23D3-A8EC-6BFA-A7BF-5CD83ACE5207}"/>
              </a:ext>
            </a:extLst>
          </p:cNvPr>
          <p:cNvSpPr txBox="1"/>
          <p:nvPr/>
        </p:nvSpPr>
        <p:spPr>
          <a:xfrm>
            <a:off x="2438399" y="1371600"/>
            <a:ext cx="11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plot</a:t>
            </a:r>
          </a:p>
        </p:txBody>
      </p:sp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Inheritance in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Attributes can also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b="1" dirty="0"/>
              <a:t>overall</a:t>
            </a:r>
            <a:r>
              <a:rPr lang="en-US" dirty="0"/>
              <a:t> loess smooth to the previous plot. </a:t>
            </a:r>
          </a:p>
          <a:p>
            <a:r>
              <a:rPr lang="en-US" dirty="0">
                <a:highlight>
                  <a:srgbClr val="FFFF00"/>
                </a:highlight>
              </a:rPr>
              <a:t>color=“black” </a:t>
            </a:r>
            <a:r>
              <a:rPr lang="en-US" dirty="0"/>
              <a:t>overrides the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>
                <a:highlight>
                  <a:srgbClr val="FFFF00"/>
                </a:highlight>
              </a:rPr>
              <a:t>(color=</a:t>
            </a:r>
            <a:r>
              <a:rPr lang="en-US" dirty="0" err="1">
                <a:highlight>
                  <a:srgbClr val="FFFF00"/>
                </a:highlight>
              </a:rPr>
              <a:t>cyl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visual </a:t>
            </a:r>
            <a:r>
              <a:rPr lang="en-US" sz="2000" dirty="0">
                <a:solidFill>
                  <a:srgbClr val="FF0000"/>
                </a:solidFill>
              </a:rPr>
              <a:t>values</a:t>
            </a:r>
            <a:r>
              <a:rPr lang="en-US" sz="2000" dirty="0"/>
              <a:t>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 (</a:t>
            </a:r>
            <a:r>
              <a:rPr lang="es-ES" sz="2000" dirty="0" err="1"/>
              <a:t>currencies</a:t>
            </a:r>
            <a:r>
              <a:rPr lang="es-ES" sz="2000" dirty="0"/>
              <a:t>: $100, €2.50; percents: 2.5%, 50%, …)</a:t>
            </a:r>
            <a:endParaRPr lang="en-US" sz="2000" dirty="0"/>
          </a:p>
        </p:txBody>
      </p:sp>
      <p:pic>
        <p:nvPicPr>
          <p:cNvPr id="8" name="Picture 7" descr="A blue scale with black text&#10;&#10;Description automatically generated">
            <a:extLst>
              <a:ext uri="{FF2B5EF4-FFF2-40B4-BE49-F238E27FC236}">
                <a16:creationId xmlns:a16="http://schemas.microsoft.com/office/drawing/2014/main" id="{2C9274EF-1100-ECE8-45FC-3FDD126F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40" y="274638"/>
            <a:ext cx="623247" cy="71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F2365-B28E-D4DE-570C-FC0C9F5BE376}"/>
              </a:ext>
            </a:extLst>
          </p:cNvPr>
          <p:cNvSpPr txBox="1"/>
          <p:nvPr/>
        </p:nvSpPr>
        <p:spPr>
          <a:xfrm>
            <a:off x="4648200" y="6019800"/>
            <a:ext cx="40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diff scales for discrete vs continuous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0041-762E-4B25-74D7-66BC72E8F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43F9-1B21-A087-A8D1-9A5F787A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F2CF-FAA4-E9E2-6439-3025C7E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88F1-F22F-4F42-7135-88D08F42879A}"/>
              </a:ext>
            </a:extLst>
          </p:cNvPr>
          <p:cNvGrpSpPr/>
          <p:nvPr/>
        </p:nvGrpSpPr>
        <p:grpSpPr>
          <a:xfrm>
            <a:off x="457200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0EA0E8-FE16-803B-2ED2-78B04838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3AFFE-379A-773D-414E-BDD08FF71FCD}"/>
                </a:ext>
              </a:extLst>
            </p:cNvPr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04F61-DB07-73E2-3C5B-1B49395845E8}"/>
              </a:ext>
            </a:extLst>
          </p:cNvPr>
          <p:cNvGrpSpPr/>
          <p:nvPr/>
        </p:nvGrpSpPr>
        <p:grpSpPr>
          <a:xfrm>
            <a:off x="457200" y="3926988"/>
            <a:ext cx="8383382" cy="1097280"/>
            <a:chOff x="455818" y="4038600"/>
            <a:chExt cx="8383382" cy="1097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9D522-2AC2-B250-FF78-B1258C5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F0819-D0D6-C8F4-B1D6-31CA818BBCAC}"/>
                </a:ext>
              </a:extLst>
            </p:cNvPr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2F203B-AA64-F346-C587-7AAB54E20EE4}"/>
              </a:ext>
            </a:extLst>
          </p:cNvPr>
          <p:cNvGrpSpPr/>
          <p:nvPr/>
        </p:nvGrpSpPr>
        <p:grpSpPr>
          <a:xfrm>
            <a:off x="457200" y="2679774"/>
            <a:ext cx="8427534" cy="960120"/>
            <a:chOff x="411666" y="5283827"/>
            <a:chExt cx="8427534" cy="960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A43F3-0374-0922-191B-9865C8CE156F}"/>
                </a:ext>
              </a:extLst>
            </p:cNvPr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9F6884AD-077B-60C4-23FC-85444E08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65DC2-C6C4-8DA1-CCA4-7C58A3F3A248}"/>
              </a:ext>
            </a:extLst>
          </p:cNvPr>
          <p:cNvGrpSpPr/>
          <p:nvPr/>
        </p:nvGrpSpPr>
        <p:grpSpPr>
          <a:xfrm>
            <a:off x="457200" y="5311363"/>
            <a:ext cx="8205613" cy="1098000"/>
            <a:chOff x="495319" y="5311363"/>
            <a:chExt cx="8205613" cy="109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DE7B9B-4467-0F09-3DB3-0923CB132663}"/>
                </a:ext>
              </a:extLst>
            </p:cNvPr>
            <p:cNvSpPr txBox="1"/>
            <p:nvPr/>
          </p:nvSpPr>
          <p:spPr>
            <a:xfrm>
              <a:off x="1461932" y="5311363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Robert </a:t>
              </a:r>
              <a:r>
                <a:rPr lang="en-US" dirty="0" err="1"/>
                <a:t>Kabakoff</a:t>
              </a:r>
              <a:r>
                <a:rPr lang="en-US" dirty="0"/>
                <a:t>, </a:t>
              </a:r>
              <a:r>
                <a:rPr lang="en-CA" i="1" dirty="0"/>
                <a:t>Modern Data Visualization with R</a:t>
              </a:r>
            </a:p>
            <a:p>
              <a:r>
                <a:rPr lang="en-CA" sz="1200" dirty="0"/>
                <a:t>A comprehensive guide to creating data visualizations using R, mainly ggplot2, but also base R, and other tools</a:t>
              </a:r>
            </a:p>
            <a:p>
              <a:r>
                <a:rPr lang="pt-BR" sz="1200" dirty="0"/>
                <a:t>Online book: </a:t>
              </a:r>
              <a:r>
                <a:rPr lang="pt-BR" sz="1200" dirty="0">
                  <a:hlinkClick r:id="rId10"/>
                </a:rPr>
                <a:t>https://rkabacoff.github.io/datavis/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R code &amp; data: </a:t>
              </a:r>
              <a:r>
                <a:rPr lang="pt-BR" sz="1200" dirty="0">
                  <a:hlinkClick r:id="rId11"/>
                </a:rPr>
                <a:t>https://github.com/rkabacoff/datavis_support</a:t>
              </a:r>
              <a:r>
                <a:rPr lang="pt-BR" sz="1200" dirty="0"/>
                <a:t> </a:t>
              </a:r>
            </a:p>
          </p:txBody>
        </p:sp>
        <p:pic>
          <p:nvPicPr>
            <p:cNvPr id="8" name="Picture 7" descr="A graph of data visualization with a purple background&#10;&#10;Description automatically generated">
              <a:extLst>
                <a:ext uri="{FF2B5EF4-FFF2-40B4-BE49-F238E27FC236}">
                  <a16:creationId xmlns:a16="http://schemas.microsoft.com/office/drawing/2014/main" id="{C59DA0AB-0D2F-4B9E-5CC0-12318EF4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19" y="5311363"/>
              <a:ext cx="735312" cy="109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base_size</a:t>
            </a:r>
            <a:r>
              <a:rPr lang="en-CA" dirty="0">
                <a:highlight>
                  <a:srgbClr val="FFFF00"/>
                </a:highlight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yellow light bulb with rays of light coming out of it&#10;&#10;AI-generated content may be incorrect.">
            <a:extLst>
              <a:ext uri="{FF2B5EF4-FFF2-40B4-BE49-F238E27FC236}">
                <a16:creationId xmlns:a16="http://schemas.microsoft.com/office/drawing/2014/main" id="{723F5EB6-B9EE-63E8-F653-EB2BE783F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428500"/>
            <a:ext cx="474356" cy="4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</a:t>
            </a:r>
            <a:r>
              <a:rPr lang="en-US" b="1" dirty="0"/>
              <a:t>discrete</a:t>
            </a:r>
            <a:r>
              <a:rPr lang="en-US" dirty="0"/>
              <a:t>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9E180-1916-2DD3-9FEA-3514F7B6D316}"/>
              </a:ext>
            </a:extLst>
          </p:cNvPr>
          <p:cNvSpPr txBox="1"/>
          <p:nvPr/>
        </p:nvSpPr>
        <p:spPr>
          <a:xfrm>
            <a:off x="6172200" y="24384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Also:</a:t>
            </a:r>
          </a:p>
          <a:p>
            <a:r>
              <a:rPr lang="en-CA" dirty="0" err="1">
                <a:highlight>
                  <a:srgbClr val="FFFF00"/>
                </a:highlight>
              </a:rPr>
              <a:t>facet_wrap</a:t>
            </a:r>
            <a:r>
              <a:rPr lang="en-CA" dirty="0">
                <a:highlight>
                  <a:srgbClr val="FFFF00"/>
                </a:highlight>
              </a:rPr>
              <a:t>(~ 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 + gear)</a:t>
            </a:r>
          </a:p>
          <a:p>
            <a:r>
              <a:rPr lang="en-CA" dirty="0" err="1">
                <a:highlight>
                  <a:srgbClr val="FFFF00"/>
                </a:highlight>
              </a:rPr>
              <a:t>facet_grid</a:t>
            </a:r>
            <a:r>
              <a:rPr lang="en-CA" dirty="0">
                <a:highlight>
                  <a:srgbClr val="FFFF00"/>
                </a:highlight>
              </a:rPr>
              <a:t>(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 ~ gear)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B10AF-C525-4C18-5F21-D5E45582C51C}"/>
              </a:ext>
            </a:extLst>
          </p:cNvPr>
          <p:cNvSpPr txBox="1"/>
          <p:nvPr/>
        </p:nvSpPr>
        <p:spPr>
          <a:xfrm>
            <a:off x="7239000" y="4038600"/>
            <a:ext cx="144780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by default, same Y scale for each panel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often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dirty="0" err="1"/>
              <a:t>theme_classic</a:t>
            </a:r>
            <a:r>
              <a:rPr lang="en-US" dirty="0"/>
              <a:t>(), better axis labels &amp; increased font size.</a:t>
            </a:r>
          </a:p>
          <a:p>
            <a:endParaRPr lang="en-US" dirty="0"/>
          </a:p>
          <a:p>
            <a:r>
              <a:rPr lang="en-US" dirty="0"/>
              <a:t>But this is too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7848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&gt; names(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 [1] "data"        "layers"      "scales"      "guides"      "mapping"     "theme"       "coordinates"</a:t>
            </a:r>
          </a:p>
          <a:p>
            <a:r>
              <a:rPr lang="en-CA" dirty="0">
                <a:latin typeface="Arial Narrow" panose="020B0606020202030204" pitchFamily="34" charset="0"/>
              </a:rPr>
              <a:t> [8] "facet"       "</a:t>
            </a:r>
            <a:r>
              <a:rPr lang="en-CA" dirty="0" err="1">
                <a:latin typeface="Arial Narrow" panose="020B0606020202030204" pitchFamily="34" charset="0"/>
              </a:rPr>
              <a:t>plot_env</a:t>
            </a:r>
            <a:r>
              <a:rPr lang="en-CA" dirty="0">
                <a:latin typeface="Arial Narrow" panose="020B0606020202030204" pitchFamily="34" charset="0"/>
              </a:rPr>
              <a:t>"    "layout"      "labels"     </a:t>
            </a:r>
          </a:p>
          <a:p>
            <a:r>
              <a:rPr lang="en-CA" dirty="0">
                <a:latin typeface="Arial Narrow" panose="020B0606020202030204" pitchFamily="34" charset="0"/>
              </a:rPr>
              <a:t>&gt; class(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[1] "gg"     "</a:t>
            </a:r>
            <a:r>
              <a:rPr lang="en-CA" dirty="0" err="1">
                <a:latin typeface="Arial Narrow" panose="020B0606020202030204" pitchFamily="34" charset="0"/>
              </a:rPr>
              <a:t>ggplot</a:t>
            </a:r>
            <a:r>
              <a:rPr lang="en-CA" dirty="0">
                <a:latin typeface="Arial Narrow" panose="020B0606020202030204" pitchFamily="34" charset="0"/>
              </a:rPr>
              <a:t>"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CBF5-BF87-39E2-F8C7-8A7F49AA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ggplot</a:t>
            </a:r>
            <a:r>
              <a:rPr lang="en-CA" dirty="0"/>
              <a:t> 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59ACC-733B-961F-4B5C-C5751B7F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4D6F-FE01-A408-B78D-F5B5ED0CFDB2}"/>
              </a:ext>
            </a:extLst>
          </p:cNvPr>
          <p:cNvSpPr txBox="1"/>
          <p:nvPr/>
        </p:nvSpPr>
        <p:spPr>
          <a:xfrm>
            <a:off x="838200" y="1180288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summary() is a handy way to see what is inside a </a:t>
            </a:r>
            <a:r>
              <a:rPr lang="en-CA" sz="2000" dirty="0" err="1"/>
              <a:t>ggplot</a:t>
            </a:r>
            <a:r>
              <a:rPr lang="en-CA" sz="2000" dirty="0"/>
              <a:t>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5A9A7-3350-F782-F269-F089ECE70C56}"/>
              </a:ext>
            </a:extLst>
          </p:cNvPr>
          <p:cNvSpPr txBox="1"/>
          <p:nvPr/>
        </p:nvSpPr>
        <p:spPr>
          <a:xfrm>
            <a:off x="457200" y="1752600"/>
            <a:ext cx="8229600" cy="480131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&gt; summary(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data: mpg, 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, </a:t>
            </a:r>
            <a:r>
              <a:rPr lang="en-CA" dirty="0" err="1">
                <a:latin typeface="Arial Narrow" panose="020B0606020202030204" pitchFamily="34" charset="0"/>
              </a:rPr>
              <a:t>disp</a:t>
            </a:r>
            <a:r>
              <a:rPr lang="en-CA" dirty="0">
                <a:latin typeface="Arial Narrow" panose="020B0606020202030204" pitchFamily="34" charset="0"/>
              </a:rPr>
              <a:t>, hp, drat, </a:t>
            </a:r>
            <a:r>
              <a:rPr lang="en-CA" dirty="0" err="1">
                <a:latin typeface="Arial Narrow" panose="020B0606020202030204" pitchFamily="34" charset="0"/>
              </a:rPr>
              <a:t>wt</a:t>
            </a:r>
            <a:r>
              <a:rPr lang="en-CA" dirty="0">
                <a:latin typeface="Arial Narrow" panose="020B0606020202030204" pitchFamily="34" charset="0"/>
              </a:rPr>
              <a:t>, </a:t>
            </a:r>
            <a:r>
              <a:rPr lang="en-CA" dirty="0" err="1">
                <a:latin typeface="Arial Narrow" panose="020B0606020202030204" pitchFamily="34" charset="0"/>
              </a:rPr>
              <a:t>qsec</a:t>
            </a:r>
            <a:r>
              <a:rPr lang="en-CA" dirty="0">
                <a:latin typeface="Arial Narrow" panose="020B0606020202030204" pitchFamily="34" charset="0"/>
              </a:rPr>
              <a:t>, vs, am, gear, carb [32x11]</a:t>
            </a:r>
          </a:p>
          <a:p>
            <a:r>
              <a:rPr lang="en-CA" dirty="0">
                <a:latin typeface="Arial Narrow" panose="020B0606020202030204" pitchFamily="34" charset="0"/>
              </a:rPr>
              <a:t>mapping:  x = ~hp, y = ~mpg, colour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, shape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faceting: &lt;</a:t>
            </a:r>
            <a:r>
              <a:rPr lang="en-CA" dirty="0" err="1">
                <a:latin typeface="Arial Narrow" panose="020B0606020202030204" pitchFamily="34" charset="0"/>
              </a:rPr>
              <a:t>ggproto</a:t>
            </a:r>
            <a:r>
              <a:rPr lang="en-CA" dirty="0">
                <a:latin typeface="Arial Narrow" panose="020B0606020202030204" pitchFamily="34" charset="0"/>
              </a:rPr>
              <a:t> object: Class </a:t>
            </a:r>
            <a:r>
              <a:rPr lang="en-CA" dirty="0" err="1">
                <a:latin typeface="Arial Narrow" panose="020B0606020202030204" pitchFamily="34" charset="0"/>
              </a:rPr>
              <a:t>FacetNull</a:t>
            </a:r>
            <a:r>
              <a:rPr lang="en-CA" dirty="0">
                <a:latin typeface="Arial Narrow" panose="020B0606020202030204" pitchFamily="34" charset="0"/>
              </a:rPr>
              <a:t>, Facet, gg&gt;</a:t>
            </a:r>
          </a:p>
          <a:p>
            <a:r>
              <a:rPr lang="en-CA" dirty="0">
                <a:latin typeface="Arial Narrow" panose="020B0606020202030204" pitchFamily="34" charset="0"/>
              </a:rPr>
              <a:t>    </a:t>
            </a:r>
            <a:r>
              <a:rPr lang="en-CA" dirty="0" err="1">
                <a:latin typeface="Arial Narrow" panose="020B0606020202030204" pitchFamily="34" charset="0"/>
              </a:rPr>
              <a:t>compute_layout</a:t>
            </a:r>
            <a:r>
              <a:rPr lang="en-CA" dirty="0">
                <a:latin typeface="Arial Narrow" panose="020B0606020202030204" pitchFamily="34" charset="0"/>
              </a:rPr>
              <a:t>: function</a:t>
            </a:r>
          </a:p>
          <a:p>
            <a:r>
              <a:rPr lang="en-CA" dirty="0">
                <a:latin typeface="Arial Narrow" panose="020B0606020202030204" pitchFamily="34" charset="0"/>
              </a:rPr>
              <a:t>    </a:t>
            </a:r>
            <a:r>
              <a:rPr lang="en-CA" dirty="0" err="1">
                <a:latin typeface="Arial Narrow" panose="020B0606020202030204" pitchFamily="34" charset="0"/>
              </a:rPr>
              <a:t>draw_back</a:t>
            </a:r>
            <a:r>
              <a:rPr lang="en-CA" dirty="0">
                <a:latin typeface="Arial Narrow" panose="020B0606020202030204" pitchFamily="34" charset="0"/>
              </a:rPr>
              <a:t>: function</a:t>
            </a:r>
          </a:p>
          <a:p>
            <a:r>
              <a:rPr lang="en-CA" dirty="0">
                <a:latin typeface="Arial Narrow" panose="020B0606020202030204" pitchFamily="34" charset="0"/>
              </a:rPr>
              <a:t>    …</a:t>
            </a:r>
          </a:p>
          <a:p>
            <a:r>
              <a:rPr lang="en-CA" dirty="0">
                <a:latin typeface="Arial Narrow" panose="020B0606020202030204" pitchFamily="34" charset="0"/>
              </a:rPr>
              <a:t>super:  &lt;</a:t>
            </a:r>
            <a:r>
              <a:rPr lang="en-CA" dirty="0" err="1">
                <a:latin typeface="Arial Narrow" panose="020B0606020202030204" pitchFamily="34" charset="0"/>
              </a:rPr>
              <a:t>ggproto</a:t>
            </a:r>
            <a:r>
              <a:rPr lang="en-CA" dirty="0">
                <a:latin typeface="Arial Narrow" panose="020B0606020202030204" pitchFamily="34" charset="0"/>
              </a:rPr>
              <a:t> object: Class </a:t>
            </a:r>
            <a:r>
              <a:rPr lang="en-CA" dirty="0" err="1">
                <a:latin typeface="Arial Narrow" panose="020B0606020202030204" pitchFamily="34" charset="0"/>
              </a:rPr>
              <a:t>FacetNull</a:t>
            </a:r>
            <a:r>
              <a:rPr lang="en-CA" dirty="0">
                <a:latin typeface="Arial Narrow" panose="020B0606020202030204" pitchFamily="34" charset="0"/>
              </a:rPr>
              <a:t>, Facet, gg&gt;</a:t>
            </a:r>
          </a:p>
          <a:p>
            <a:r>
              <a:rPr lang="en-CA" dirty="0">
                <a:latin typeface="Arial Narrow" panose="020B0606020202030204" pitchFamily="34" charset="0"/>
              </a:rPr>
              <a:t>-----------------------------------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geom_point</a:t>
            </a:r>
            <a:r>
              <a:rPr lang="en-CA" dirty="0">
                <a:latin typeface="Arial Narrow" panose="020B0606020202030204" pitchFamily="34" charset="0"/>
              </a:rPr>
              <a:t>: na.rm = FALSE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stat_identity</a:t>
            </a:r>
            <a:r>
              <a:rPr lang="en-CA" dirty="0">
                <a:latin typeface="Arial Narrow" panose="020B0606020202030204" pitchFamily="34" charset="0"/>
              </a:rPr>
              <a:t>: na.rm = FALSE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position_identity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mapping: fill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geom_smooth</a:t>
            </a:r>
            <a:r>
              <a:rPr lang="en-CA" dirty="0">
                <a:latin typeface="Arial Narrow" panose="020B0606020202030204" pitchFamily="34" charset="0"/>
              </a:rPr>
              <a:t>: na.rm = FALSE, orientation = NA, se = TRUE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stat_smooth</a:t>
            </a:r>
            <a:r>
              <a:rPr lang="en-CA" dirty="0">
                <a:latin typeface="Arial Narrow" panose="020B0606020202030204" pitchFamily="34" charset="0"/>
              </a:rPr>
              <a:t>: na.rm = FALSE, orientation = NA, se = TRUE, method = </a:t>
            </a:r>
            <a:r>
              <a:rPr lang="en-CA" dirty="0" err="1">
                <a:latin typeface="Arial Narrow" panose="020B0606020202030204" pitchFamily="34" charset="0"/>
              </a:rPr>
              <a:t>lm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 err="1">
                <a:latin typeface="Arial Narrow" panose="020B0606020202030204" pitchFamily="34" charset="0"/>
              </a:rPr>
              <a:t>position_identity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7" name="Picture 6" descr="A yellow light bulb with black background&#10;&#10;AI-generated content may be incorrect.">
            <a:extLst>
              <a:ext uri="{FF2B5EF4-FFF2-40B4-BE49-F238E27FC236}">
                <a16:creationId xmlns:a16="http://schemas.microsoft.com/office/drawing/2014/main" id="{6DD7DC9A-4C81-0E0F-4A35-FFE282DF2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868" y="1199745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5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legend.position.inside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D6991-A803-66EA-0E52-45EAAE66E9B6}"/>
              </a:ext>
            </a:extLst>
          </p:cNvPr>
          <p:cNvGrpSpPr/>
          <p:nvPr/>
        </p:nvGrpSpPr>
        <p:grpSpPr>
          <a:xfrm>
            <a:off x="0" y="2286000"/>
            <a:ext cx="1752600" cy="2590800"/>
            <a:chOff x="0" y="2286000"/>
            <a:chExt cx="1752600" cy="259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31FDA2-BB37-48E0-BE61-558A10FF20DB}"/>
                </a:ext>
              </a:extLst>
            </p:cNvPr>
            <p:cNvSpPr/>
            <p:nvPr/>
          </p:nvSpPr>
          <p:spPr>
            <a:xfrm>
              <a:off x="0" y="2286000"/>
              <a:ext cx="1371600" cy="259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DA0C2A-C182-434D-9FDA-E64A0995F95E}"/>
                </a:ext>
              </a:extLst>
            </p:cNvPr>
            <p:cNvCxnSpPr/>
            <p:nvPr/>
          </p:nvCxnSpPr>
          <p:spPr>
            <a:xfrm>
              <a:off x="990600" y="3468328"/>
              <a:ext cx="762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2E913E-E996-17E0-44EA-17F76AC2A8D7}"/>
              </a:ext>
            </a:extLst>
          </p:cNvPr>
          <p:cNvGrpSpPr/>
          <p:nvPr/>
        </p:nvGrpSpPr>
        <p:grpSpPr>
          <a:xfrm>
            <a:off x="7239000" y="2057400"/>
            <a:ext cx="1905000" cy="2514582"/>
            <a:chOff x="7239000" y="2057400"/>
            <a:chExt cx="1905000" cy="25145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08B64E-F581-463C-BA74-48AD018C75B5}"/>
                </a:ext>
              </a:extLst>
            </p:cNvPr>
            <p:cNvSpPr/>
            <p:nvPr/>
          </p:nvSpPr>
          <p:spPr>
            <a:xfrm>
              <a:off x="7543800" y="2057400"/>
              <a:ext cx="1600200" cy="2514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C5E07F-EF8A-409B-B3D1-6915FE2D44D5}"/>
                </a:ext>
              </a:extLst>
            </p:cNvPr>
            <p:cNvCxnSpPr/>
            <p:nvPr/>
          </p:nvCxnSpPr>
          <p:spPr>
            <a:xfrm flipH="1">
              <a:off x="7239000" y="2971800"/>
              <a:ext cx="68580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</a:t>
            </a:r>
            <a:r>
              <a:rPr lang="en-US" b="1" dirty="0"/>
              <a:t>all</a:t>
            </a:r>
            <a:r>
              <a:rPr lang="en-US" dirty="0"/>
              <a:t> text.</a:t>
            </a:r>
          </a:p>
          <a:p>
            <a:r>
              <a:rPr lang="en-US" dirty="0"/>
              <a:t>                    OR</a:t>
            </a:r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8A4AB-2B24-7F54-280E-D1430314DFC9}"/>
              </a:ext>
            </a:extLst>
          </p:cNvPr>
          <p:cNvSpPr txBox="1"/>
          <p:nvPr/>
        </p:nvSpPr>
        <p:spPr>
          <a:xfrm>
            <a:off x="457200" y="1143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Change the font family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A1B7C5-9A30-4080-ECAF-DAE53822C101}"/>
              </a:ext>
            </a:extLst>
          </p:cNvPr>
          <p:cNvCxnSpPr/>
          <p:nvPr/>
        </p:nvCxnSpPr>
        <p:spPr>
          <a:xfrm flipV="1">
            <a:off x="1143000" y="2906018"/>
            <a:ext cx="533400" cy="5229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1828800"/>
            <a:ext cx="54864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theme_ugly</a:t>
            </a:r>
            <a:r>
              <a:rPr lang="en-US" sz="1600" b="1" dirty="0"/>
              <a:t> </a:t>
            </a:r>
            <a:r>
              <a:rPr lang="en-US" sz="1600" dirty="0"/>
              <a:t>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2833851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14589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475404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298292"/>
            <a:ext cx="1066800" cy="1707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C2B499-A661-D054-A240-700E7C426034}"/>
              </a:ext>
            </a:extLst>
          </p:cNvPr>
          <p:cNvSpPr txBox="1"/>
          <p:nvPr/>
        </p:nvSpPr>
        <p:spPr>
          <a:xfrm>
            <a:off x="838200" y="5410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</a:t>
            </a:r>
            <a:r>
              <a:rPr lang="en-CA" dirty="0" err="1"/>
              <a:t>theme_update</a:t>
            </a:r>
            <a:r>
              <a:rPr lang="en-CA" dirty="0"/>
              <a:t>() to change just a few elements in the </a:t>
            </a:r>
            <a:r>
              <a:rPr lang="en-CA" b="1" dirty="0"/>
              <a:t>current</a:t>
            </a:r>
            <a:r>
              <a:rPr lang="en-CA" dirty="0"/>
              <a:t> theme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8EA0A-7A77-5A10-02A2-6EFF8BBA6C94}"/>
              </a:ext>
            </a:extLst>
          </p:cNvPr>
          <p:cNvSpPr txBox="1"/>
          <p:nvPr/>
        </p:nvSpPr>
        <p:spPr>
          <a:xfrm>
            <a:off x="533400" y="5943600"/>
            <a:ext cx="800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theme_update</a:t>
            </a:r>
            <a:r>
              <a:rPr lang="en-CA" dirty="0"/>
              <a:t>(</a:t>
            </a:r>
            <a:r>
              <a:rPr lang="en-CA" dirty="0" err="1"/>
              <a:t>panel.grid.minor</a:t>
            </a:r>
            <a:r>
              <a:rPr lang="en-CA" dirty="0"/>
              <a:t> = </a:t>
            </a:r>
            <a:r>
              <a:rPr lang="en-CA" dirty="0" err="1"/>
              <a:t>element_line</a:t>
            </a:r>
            <a:r>
              <a:rPr lang="en-CA" dirty="0"/>
              <a:t>(colour = "red"))</a:t>
            </a:r>
          </a:p>
        </p:txBody>
      </p:sp>
      <p:pic>
        <p:nvPicPr>
          <p:cNvPr id="12" name="Picture 11" descr="A yellow light bulb with rays of light coming out of it&#10;&#10;AI-generated content may be incorrect.">
            <a:extLst>
              <a:ext uri="{FF2B5EF4-FFF2-40B4-BE49-F238E27FC236}">
                <a16:creationId xmlns:a16="http://schemas.microsoft.com/office/drawing/2014/main" id="{F19CD2BA-13DF-6B1E-FA88-DC2336F266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6" y="540263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</a:t>
            </a:r>
            <a:r>
              <a:rPr lang="en-US" b="1" dirty="0"/>
              <a:t>all</a:t>
            </a:r>
            <a:r>
              <a:rPr lang="en-US" dirty="0"/>
              <a:t>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63226-9DF0-F3CE-0494-1DBF6001D957}"/>
              </a:ext>
            </a:extLst>
          </p:cNvPr>
          <p:cNvSpPr txBox="1"/>
          <p:nvPr/>
        </p:nvSpPr>
        <p:spPr>
          <a:xfrm>
            <a:off x="609600" y="5638800"/>
            <a:ext cx="780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Recall Wilkinson: </a:t>
            </a:r>
            <a:r>
              <a:rPr lang="en-CA" i="1" dirty="0"/>
              <a:t>GoG can produce hideous graphics … but cannot produce a meaningless one</a:t>
            </a: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uet Script" panose="00000500000000000000" pitchFamily="2" charset="0"/>
              </a:rPr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Revisioning old masters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args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Commercial and Political Atlas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William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Playfair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0"/>
            <a:ext cx="1865653" cy="1518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883939" cy="153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599"/>
            <a:ext cx="1883939" cy="15231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</a:t>
            </a:r>
            <a:r>
              <a:rPr lang="en-US" b="1" dirty="0"/>
              <a:t>balance</a:t>
            </a:r>
            <a:r>
              <a:rPr lang="en-US" dirty="0"/>
              <a:t>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B73F-A89C-9346-12F5-3E85B205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C990-EEDA-6273-2B27-188FD522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61EF-093E-B0FE-5113-B6DE9F7E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C4A5-F811-E87D-7367-5145AF40FB25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644E2-4456-8BBB-6504-266D54FD0641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2"/>
              </a:rPr>
              <a:t>https://patchwork.data-imaginist.com/</a:t>
            </a:r>
            <a:r>
              <a:rPr lang="en-C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AE6B1-1E36-33F9-C869-C24CDB942635}"/>
              </a:ext>
            </a:extLst>
          </p:cNvPr>
          <p:cNvSpPr txBox="1"/>
          <p:nvPr/>
        </p:nvSpPr>
        <p:spPr>
          <a:xfrm>
            <a:off x="457200" y="1676400"/>
            <a:ext cx="71628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library(patchwork)</a:t>
            </a:r>
          </a:p>
          <a:p>
            <a:r>
              <a:rPr lang="en-CA" dirty="0"/>
              <a:t>p1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geom_point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(mpg, </a:t>
            </a:r>
            <a:r>
              <a:rPr lang="en-CA" dirty="0" err="1"/>
              <a:t>disp</a:t>
            </a:r>
            <a:r>
              <a:rPr lang="en-CA" dirty="0"/>
              <a:t>))</a:t>
            </a:r>
          </a:p>
          <a:p>
            <a:r>
              <a:rPr lang="en-CA" dirty="0"/>
              <a:t>p2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geom_boxplot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(gear, </a:t>
            </a:r>
            <a:r>
              <a:rPr lang="en-CA" dirty="0" err="1"/>
              <a:t>disp</a:t>
            </a:r>
            <a:r>
              <a:rPr lang="en-CA" dirty="0"/>
              <a:t>, group = gear))</a:t>
            </a:r>
          </a:p>
          <a:p>
            <a:endParaRPr lang="en-CA" dirty="0"/>
          </a:p>
          <a:p>
            <a:r>
              <a:rPr lang="en-CA" dirty="0"/>
              <a:t>p1 + p2</a:t>
            </a:r>
          </a:p>
        </p:txBody>
      </p:sp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B259FB-8C62-9236-D964-1BCD5726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82686"/>
            <a:ext cx="4572000" cy="3265714"/>
          </a:xfrm>
          <a:prstGeom prst="rect">
            <a:avLst/>
          </a:prstGeom>
        </p:spPr>
      </p:pic>
      <p:pic>
        <p:nvPicPr>
          <p:cNvPr id="8" name="Picture 7" descr="A patchwork sign&#10;&#10;Description automatically generated">
            <a:extLst>
              <a:ext uri="{FF2B5EF4-FFF2-40B4-BE49-F238E27FC236}">
                <a16:creationId xmlns:a16="http://schemas.microsoft.com/office/drawing/2014/main" id="{5962EC1D-7B03-F9BC-54B9-818FC67A47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7446"/>
            <a:ext cx="2333150" cy="1441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197683"/>
            <a:ext cx="2333149" cy="14415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4" y="1917787"/>
            <a:ext cx="3128653" cy="19330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4"/>
            <a:ext cx="2783434" cy="1719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5474F-AC4C-CB09-C234-22095F71374B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6"/>
              </a:rPr>
              <a:t>https://patchwork.data-imaginist.com/</a:t>
            </a:r>
            <a:r>
              <a:rPr lang="en-CA" dirty="0"/>
              <a:t> </a:t>
            </a:r>
          </a:p>
        </p:txBody>
      </p:sp>
      <p:pic>
        <p:nvPicPr>
          <p:cNvPr id="6" name="Picture 5" descr="A patchwork sign&#10;&#10;Description automatically generated">
            <a:extLst>
              <a:ext uri="{FF2B5EF4-FFF2-40B4-BE49-F238E27FC236}">
                <a16:creationId xmlns:a16="http://schemas.microsoft.com/office/drawing/2014/main" id="{BE9E2475-FC49-B520-A57C-5BA47B4F98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3803469"/>
            <a:ext cx="3828294" cy="2734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3805200"/>
            <a:ext cx="3830399" cy="273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3803469"/>
            <a:ext cx="3828294" cy="2734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3469"/>
            <a:ext cx="3828295" cy="2734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3469"/>
            <a:ext cx="3828295" cy="2734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124200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3805200"/>
            <a:ext cx="3830398" cy="273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1242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  <p:pic>
        <p:nvPicPr>
          <p:cNvPr id="4" name="Picture 3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1E322B43-7A1F-1767-103C-AE8D50C8F7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pour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  <p:pic>
        <p:nvPicPr>
          <p:cNvPr id="10" name="Picture 9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47E04E89-73E2-E53D-7EBB-E0FCBBB23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mtcars$cyl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  <a:p>
            <a:endParaRPr lang="en-US" dirty="0"/>
          </a:p>
          <a:p>
            <a:r>
              <a:rPr lang="en-US" sz="1400" dirty="0"/>
              <a:t>(</a:t>
            </a:r>
            <a:r>
              <a:rPr lang="en-US" sz="1400" dirty="0" err="1"/>
              <a:t>Crime_pers</a:t>
            </a:r>
            <a:r>
              <a:rPr lang="en-US" sz="1400" dirty="0"/>
              <a:t> = # of persons per crime against persons. I divide by 1000 to keep the axis labels short)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418795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289560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create a </a:t>
            </a:r>
            <a:r>
              <a:rPr lang="en-US" dirty="0" err="1"/>
              <a:t>theme_Guerry</a:t>
            </a:r>
            <a:r>
              <a:rPr lang="en-US" dirty="0"/>
              <a:t>() you can use in all your graphs</a:t>
            </a:r>
          </a:p>
          <a:p>
            <a:endParaRPr lang="en-US" dirty="0"/>
          </a:p>
          <a:p>
            <a:r>
              <a:rPr lang="en-US" dirty="0"/>
              <a:t>Guerry: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better, </a:t>
            </a:r>
            <a:r>
              <a:rPr lang="en-US" dirty="0" err="1"/>
              <a:t>mon</a:t>
            </a:r>
            <a:r>
              <a:rPr lang="en-US" dirty="0"/>
              <a:t> </a:t>
            </a:r>
            <a:r>
              <a:rPr lang="en-US" dirty="0" err="1"/>
              <a:t>ami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ditch that grey background &amp; make text larger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D2D4-6522-D28F-A3C5-71B483D69181}"/>
              </a:ext>
            </a:extLst>
          </p:cNvPr>
          <p:cNvSpPr txBox="1"/>
          <p:nvPr/>
        </p:nvSpPr>
        <p:spPr>
          <a:xfrm>
            <a:off x="5410200" y="167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Could also use: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68C-6B13-57DD-AD30-4D9BF02C49B6}"/>
              </a:ext>
            </a:extLst>
          </p:cNvPr>
          <p:cNvSpPr txBox="1"/>
          <p:nvPr/>
        </p:nvSpPr>
        <p:spPr>
          <a:xfrm>
            <a:off x="5410200" y="2209800"/>
            <a:ext cx="327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gplot</a:t>
            </a:r>
            <a:r>
              <a:rPr lang="en-CA" sz="1600" dirty="0">
                <a:latin typeface="Arial Narrow" panose="020B0606020202030204" pitchFamily="34" charset="0"/>
              </a:rPr>
              <a:t> + 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base_size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=18)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heplots</a:t>
            </a:r>
            <a:r>
              <a:rPr lang="en-US" sz="1600" dirty="0">
                <a:latin typeface="Arial Narrow" panose="020B0606020202030204" pitchFamily="34" charset="0"/>
              </a:rPr>
              <a:t>::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 1:2])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</a:t>
            </a:r>
            <a:r>
              <a:rPr lang="en-US" b="1" dirty="0"/>
              <a:t>unusual</a:t>
            </a:r>
            <a:r>
              <a:rPr lang="en-US" dirty="0"/>
              <a:t>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130876-B9CF-609F-06A2-11F1B21F1D69}"/>
              </a:ext>
            </a:extLst>
          </p:cNvPr>
          <p:cNvSpPr txBox="1"/>
          <p:nvPr/>
        </p:nvSpPr>
        <p:spPr>
          <a:xfrm>
            <a:off x="609600" y="5334000"/>
            <a:ext cx="404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(D</a:t>
            </a:r>
            <a:r>
              <a:rPr lang="en-CA" sz="1600" baseline="30000" dirty="0"/>
              <a:t>2</a:t>
            </a:r>
            <a:r>
              <a:rPr lang="en-CA" sz="1600" dirty="0"/>
              <a:t> ~ </a:t>
            </a:r>
            <a:r>
              <a:rPr lang="en-CA" sz="1600" dirty="0">
                <a:sym typeface="Symbol" panose="05050102010706020507" pitchFamily="18" charset="2"/>
              </a:rPr>
              <a:t>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w/ 2 </a:t>
            </a:r>
            <a:r>
              <a:rPr lang="en-CA" sz="1600" dirty="0" err="1">
                <a:sym typeface="Symbol" panose="05050102010706020507" pitchFamily="18" charset="2"/>
              </a:rPr>
              <a:t>df</a:t>
            </a:r>
            <a:r>
              <a:rPr lang="en-CA" sz="1600" dirty="0">
                <a:sym typeface="Symbol" panose="05050102010706020507" pitchFamily="18" charset="2"/>
              </a:rPr>
              <a:t>, so </a:t>
            </a:r>
            <a:r>
              <a:rPr lang="en-CA" sz="1600" dirty="0" err="1">
                <a:sym typeface="Symbol" panose="05050102010706020507" pitchFamily="18" charset="2"/>
              </a:rPr>
              <a:t>Pr</a:t>
            </a:r>
            <a:r>
              <a:rPr lang="en-CA" sz="1600" dirty="0">
                <a:sym typeface="Symbol" panose="05050102010706020507" pitchFamily="18" charset="2"/>
              </a:rPr>
              <a:t>(D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&gt; 4.6) = 0.10)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D7BDD-32BD-9D9E-66BA-5215110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6E0767-73E6-9829-7B4B-B2790CB4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D2735-DD5B-569D-ECA6-1416FA6AA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68571-D863-EBD5-8EE5-310D6779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F3898-9D8F-8CC0-EC77-01B9687F5F33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5D338B64-8EB3-0B33-E1A3-30C1F17CD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Penguins: </a:t>
            </a:r>
            <a:r>
              <a:rPr lang="en-CA"/>
              <a:t>How this was made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2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805F68E4-BF34-7DEA-6080-E53E7B232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1F46886A-71C3-DC16-2DFD-835CA2C4A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6200"/>
            <a:ext cx="6528000" cy="48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A67C6-89BB-E253-887C-6E4ABF5E3567}"/>
              </a:ext>
            </a:extLst>
          </p:cNvPr>
          <p:cNvSpPr txBox="1"/>
          <p:nvPr/>
        </p:nvSpPr>
        <p:spPr>
          <a:xfrm>
            <a:off x="6997904" y="1676400"/>
            <a:ext cx="191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ighlight>
                  <a:srgbClr val="FFFF00"/>
                </a:highlight>
                <a:latin typeface="Arial Narrow" panose="020B0606020202030204" pitchFamily="34" charset="0"/>
              </a:rPr>
              <a:t>camcorder</a:t>
            </a:r>
            <a:r>
              <a:rPr lang="en-CA" dirty="0"/>
              <a:t> pkg makes a GIF animation of steps in constructing a graph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  <a:p>
            <a:endParaRPr lang="en-US" dirty="0"/>
          </a:p>
          <a:p>
            <a:r>
              <a:rPr lang="en-US" dirty="0"/>
              <a:t>Layers add “ink” so consider their order: I added points last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0E41-1087-EFB4-A5D4-A13E873C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there’s </a:t>
            </a:r>
            <a:r>
              <a:rPr lang="en-CA" dirty="0" err="1">
                <a:latin typeface="Lucida Console" panose="020B0609040504020204" pitchFamily="49" charset="0"/>
              </a:rPr>
              <a:t>tinyplot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A377-80BF-82EA-ED79-7273DEA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hexagon image of a drawing board&#10;&#10;AI-generated content may be incorrect.">
            <a:extLst>
              <a:ext uri="{FF2B5EF4-FFF2-40B4-BE49-F238E27FC236}">
                <a16:creationId xmlns:a16="http://schemas.microsoft.com/office/drawing/2014/main" id="{B53BBC15-9129-B9B1-E95E-265E4CE799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53" y="190199"/>
            <a:ext cx="731583" cy="84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36A7A-15EA-D650-9B1E-548085A8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3" y="3033600"/>
            <a:ext cx="3973807" cy="36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0ADDC-A4F3-FCB2-76CD-775DD938D1BC}"/>
              </a:ext>
            </a:extLst>
          </p:cNvPr>
          <p:cNvSpPr txBox="1"/>
          <p:nvPr/>
        </p:nvSpPr>
        <p:spPr>
          <a:xfrm>
            <a:off x="4795736" y="1320452"/>
            <a:ext cx="3886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tinyplot</a:t>
            </a:r>
            <a:r>
              <a:rPr lang="en-CA" dirty="0"/>
              <a:t>)</a:t>
            </a:r>
          </a:p>
          <a:p>
            <a:r>
              <a:rPr lang="en-CA" dirty="0" err="1"/>
              <a:t>tinyplot</a:t>
            </a:r>
            <a:r>
              <a:rPr lang="en-CA" dirty="0"/>
              <a:t>(</a:t>
            </a:r>
            <a:r>
              <a:rPr lang="en-CA" dirty="0">
                <a:highlight>
                  <a:srgbClr val="FFFF00"/>
                </a:highlight>
              </a:rPr>
              <a:t>mpg ~ hp | 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, </a:t>
            </a:r>
            <a:r>
              <a:rPr lang="en-CA" dirty="0"/>
              <a:t>data = </a:t>
            </a:r>
            <a:r>
              <a:rPr lang="en-CA" dirty="0" err="1"/>
              <a:t>mtcars</a:t>
            </a:r>
            <a:r>
              <a:rPr lang="en-CA" dirty="0"/>
              <a:t>,</a:t>
            </a:r>
          </a:p>
          <a:p>
            <a:r>
              <a:rPr lang="en-CA" dirty="0"/>
              <a:t>         legend = "</a:t>
            </a:r>
            <a:r>
              <a:rPr lang="en-CA" dirty="0" err="1"/>
              <a:t>topright</a:t>
            </a:r>
            <a:r>
              <a:rPr lang="en-CA" dirty="0"/>
              <a:t>",</a:t>
            </a:r>
          </a:p>
          <a:p>
            <a:r>
              <a:rPr lang="en-CA" dirty="0"/>
              <a:t>         col = palette()[2:4], </a:t>
            </a:r>
          </a:p>
          <a:p>
            <a:r>
              <a:rPr lang="en-CA" dirty="0"/>
              <a:t>         </a:t>
            </a:r>
            <a:r>
              <a:rPr lang="en-CA" dirty="0" err="1"/>
              <a:t>pch</a:t>
            </a:r>
            <a:r>
              <a:rPr lang="en-CA" dirty="0"/>
              <a:t> = 15:17)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E0F5D-4953-11D2-0ADA-7C30FF06C99F}"/>
              </a:ext>
            </a:extLst>
          </p:cNvPr>
          <p:cNvSpPr txBox="1"/>
          <p:nvPr/>
        </p:nvSpPr>
        <p:spPr>
          <a:xfrm>
            <a:off x="457200" y="1371600"/>
            <a:ext cx="411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tinyplot</a:t>
            </a:r>
            <a:r>
              <a:rPr lang="en-CA" dirty="0"/>
              <a:t>: A lightweight, drop-in replacement for base R plot() with many conveniences.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Formula interface: y ~ x |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Legend handled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Allows facets &amp;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plot types: “p” (points), “l” (lines), “b” (both),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New plot types: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</a:t>
            </a:r>
            <a:r>
              <a:rPr lang="en-CA" dirty="0" err="1"/>
              <a:t>lm</a:t>
            </a:r>
            <a:r>
              <a:rPr lang="en-CA" dirty="0"/>
              <a:t>” (regression lines)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“loess” (smooth)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“jitter”, “boxplot”, “density”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0FBC6-C73C-E128-65F2-741B65172847}"/>
              </a:ext>
            </a:extLst>
          </p:cNvPr>
          <p:cNvSpPr txBox="1"/>
          <p:nvPr/>
        </p:nvSpPr>
        <p:spPr>
          <a:xfrm>
            <a:off x="432881" y="5890736"/>
            <a:ext cx="3973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Tutorial: </a:t>
            </a:r>
            <a:r>
              <a:rPr lang="en-CA" sz="1400" dirty="0">
                <a:hlinkClick r:id="rId4"/>
              </a:rPr>
              <a:t>https://grantmcdermott.com/tinyplot/vignettes/intro_tutorial.html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FE42A-D358-6B6B-49DE-C39CA43706A7}"/>
              </a:ext>
            </a:extLst>
          </p:cNvPr>
          <p:cNvSpPr txBox="1"/>
          <p:nvPr/>
        </p:nvSpPr>
        <p:spPr>
          <a:xfrm>
            <a:off x="432881" y="526798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 script: </a:t>
            </a:r>
            <a:r>
              <a:rPr lang="en-US" sz="1400" dirty="0">
                <a:hlinkClick r:id="rId5"/>
              </a:rPr>
              <a:t>https://friendly.github.io/6135/R/tinyplot.R</a:t>
            </a:r>
            <a:r>
              <a:rPr lang="en-US" sz="1400" dirty="0"/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3011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dirty="0"/>
              <a:t>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R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FEC9D-6FA8-9700-25C3-A8AF7A7C934E}"/>
              </a:ext>
            </a:extLst>
          </p:cNvPr>
          <p:cNvGrpSpPr/>
          <p:nvPr/>
        </p:nvGrpSpPr>
        <p:grpSpPr>
          <a:xfrm>
            <a:off x="6643292" y="5043100"/>
            <a:ext cx="1891108" cy="461665"/>
            <a:chOff x="6643292" y="5043100"/>
            <a:chExt cx="1891108" cy="46166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805D3C4-72CD-0780-9289-1D0491AE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2" y="5107245"/>
              <a:ext cx="381000" cy="333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C44653-B76D-1F54-58F4-8A271E19E9FF}"/>
                </a:ext>
              </a:extLst>
            </p:cNvPr>
            <p:cNvSpPr txBox="1"/>
            <p:nvPr/>
          </p:nvSpPr>
          <p:spPr>
            <a:xfrm>
              <a:off x="7124700" y="5043100"/>
              <a:ext cx="140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Color &amp; shape vars must be </a:t>
              </a:r>
              <a:r>
                <a:rPr lang="en-CA" sz="1200" b="1" dirty="0"/>
                <a:t>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aes</a:t>
            </a:r>
            <a:r>
              <a:rPr lang="en-US" dirty="0"/>
              <a:t>(): map data variables to visual features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components, custom themes</a:t>
            </a:r>
          </a:p>
          <a:p>
            <a:pPr lvl="2"/>
            <a:r>
              <a:rPr lang="en-US" dirty="0">
                <a:latin typeface="Algerian" panose="04020705040A02060702" pitchFamily="82" charset="0"/>
              </a:rPr>
              <a:t>Fonts</a:t>
            </a:r>
            <a:r>
              <a:rPr lang="en-US" dirty="0"/>
              <a:t>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2D: contour/density plots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12268</TotalTime>
  <Words>7248</Words>
  <Application>Microsoft Office PowerPoint</Application>
  <PresentationFormat>On-screen Show (4:3)</PresentationFormat>
  <Paragraphs>897</Paragraphs>
  <Slides>80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Courier New</vt:lpstr>
      <vt:lpstr>Arial Narrow</vt:lpstr>
      <vt:lpstr>Arial</vt:lpstr>
      <vt:lpstr>Bauhaus 93</vt:lpstr>
      <vt:lpstr>Algerian</vt:lpstr>
      <vt:lpstr>Baguet Script</vt:lpstr>
      <vt:lpstr>Wingdings</vt:lpstr>
      <vt:lpstr>Symbol</vt:lpstr>
      <vt:lpstr>Calibri</vt:lpstr>
      <vt:lpstr>Lucida Console</vt:lpstr>
      <vt:lpstr>Arial Unicode MS</vt:lpstr>
      <vt:lpstr>Times New Roman</vt:lpstr>
      <vt:lpstr>Cambria Math</vt:lpstr>
      <vt:lpstr>R-Graphics3</vt:lpstr>
      <vt:lpstr>Introduction to ggplot2 </vt:lpstr>
      <vt:lpstr>Resources: Books</vt:lpstr>
      <vt:lpstr>Resources: Cheat sheets</vt:lpstr>
      <vt:lpstr>Topics for today</vt:lpstr>
      <vt:lpstr>What is ggplot2?</vt:lpstr>
      <vt:lpstr>ggplot vs base graphics</vt:lpstr>
      <vt:lpstr>Now there’s tinyplot()</vt:lpstr>
      <vt:lpstr>ggplot vs base R graphics</vt:lpstr>
      <vt:lpstr>ggplot components</vt:lpstr>
      <vt:lpstr>Aesthetic mapping</vt:lpstr>
      <vt:lpstr>ggplot: data + geom -&gt; graph</vt:lpstr>
      <vt:lpstr>ggplot geoms: basic</vt:lpstr>
      <vt:lpstr>ggplot geoms: two variables</vt:lpstr>
      <vt:lpstr>ggplot: geoms</vt:lpstr>
      <vt:lpstr>ggplot: Inheritance in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Penguins: How this was made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261</cp:revision>
  <dcterms:created xsi:type="dcterms:W3CDTF">2017-03-10T16:03:59Z</dcterms:created>
  <dcterms:modified xsi:type="dcterms:W3CDTF">2025-02-26T21:13:11Z</dcterms:modified>
</cp:coreProperties>
</file>